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Open Sans Medium"/>
      <p:regular r:id="rId41"/>
      <p:bold r:id="rId42"/>
      <p:italic r:id="rId43"/>
      <p:boldItalic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OpenSansMedium-bold.fntdata"/><Relationship Id="rId41" Type="http://schemas.openxmlformats.org/officeDocument/2006/relationships/font" Target="fonts/OpenSansMedium-regular.fntdata"/><Relationship Id="rId22" Type="http://schemas.openxmlformats.org/officeDocument/2006/relationships/slide" Target="slides/slide17.xml"/><Relationship Id="rId44" Type="http://schemas.openxmlformats.org/officeDocument/2006/relationships/font" Target="fonts/OpenSansMedium-boldItalic.fntdata"/><Relationship Id="rId21" Type="http://schemas.openxmlformats.org/officeDocument/2006/relationships/slide" Target="slides/slide16.xml"/><Relationship Id="rId43" Type="http://schemas.openxmlformats.org/officeDocument/2006/relationships/font" Target="fonts/OpenSansMedium-italic.fntdata"/><Relationship Id="rId24" Type="http://schemas.openxmlformats.org/officeDocument/2006/relationships/slide" Target="slides/slide19.xml"/><Relationship Id="rId46" Type="http://schemas.openxmlformats.org/officeDocument/2006/relationships/font" Target="fonts/OpenSans-bold.fntdata"/><Relationship Id="rId23" Type="http://schemas.openxmlformats.org/officeDocument/2006/relationships/slide" Target="slides/slide18.xml"/><Relationship Id="rId45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OpenSans-boldItalic.fntdata"/><Relationship Id="rId25" Type="http://schemas.openxmlformats.org/officeDocument/2006/relationships/slide" Target="slides/slide20.xml"/><Relationship Id="rId47" Type="http://schemas.openxmlformats.org/officeDocument/2006/relationships/font" Target="fonts/Open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c56e007ae_1_0:notes"/>
          <p:cNvSpPr/>
          <p:nvPr>
            <p:ph idx="2" type="sldImg"/>
          </p:nvPr>
        </p:nvSpPr>
        <p:spPr>
          <a:xfrm>
            <a:off x="345859" y="586509"/>
            <a:ext cx="5530306" cy="293254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c56e007ae_1_0:notes"/>
          <p:cNvSpPr txBox="1"/>
          <p:nvPr>
            <p:ph idx="1" type="body"/>
          </p:nvPr>
        </p:nvSpPr>
        <p:spPr>
          <a:xfrm>
            <a:off x="622119" y="3714558"/>
            <a:ext cx="4976949" cy="3519055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c5a05f285_0_25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ec5a05f285_0_25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f50a17c3f_0_58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f50a17c3f_0_58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f50a17c3f_0_16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f50a17c3f_0_16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f50a17c3f_0_31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ef50a17c3f_0_31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f50a17c3f_0_71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ef50a17c3f_0_71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f50a17c3f_0_79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ef50a17c3f_0_79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c5a05f285_0_32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ec5a05f285_0_32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ef50a17c3f_0_93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ef50a17c3f_0_93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f50a17c3f_0_108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ef50a17c3f_0_108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f50a17c3f_0_183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f50a17c3f_0_183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c56e007ae_1_10:notes"/>
          <p:cNvSpPr/>
          <p:nvPr>
            <p:ph idx="2" type="sldImg"/>
          </p:nvPr>
        </p:nvSpPr>
        <p:spPr>
          <a:xfrm>
            <a:off x="345859" y="586509"/>
            <a:ext cx="5530306" cy="293254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c56e007ae_1_10:notes"/>
          <p:cNvSpPr txBox="1"/>
          <p:nvPr>
            <p:ph idx="1" type="body"/>
          </p:nvPr>
        </p:nvSpPr>
        <p:spPr>
          <a:xfrm>
            <a:off x="622119" y="3714558"/>
            <a:ext cx="4976949" cy="3519055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c5a05f285_0_38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c5a05f285_0_38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f8b930e25_2_3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ef8b930e25_2_3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f8b930e25_2_15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f8b930e25_2_15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f8b930e25_2_9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ef8b930e25_2_9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f50a17c3f_0_122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ef50a17c3f_0_122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f50a17c3f_0_130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ef50a17c3f_0_130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f50a17c3f_0_139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ef50a17c3f_0_139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f50a17c3f_0_154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ef50a17c3f_0_154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f50a17c3f_0_148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ef50a17c3f_0_148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f73772de4_0_0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ef73772de4_0_0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dfe9e1b97_0_0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dfe9e1b97_0_0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f73772de4_0_7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ef73772de4_0_7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f73772de4_0_14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ef73772de4_0_14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f50a17c3f_0_176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ef50a17c3f_0_176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ef50a17c3f_0_162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ef50a17c3f_0_162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ec5a05f285_0_44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ec5a05f285_0_44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c5a05f285_0_50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ec5a05f285_0_50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ec5a05f285_0_4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ec5a05f285_0_4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c56e007ae_1_17:notes"/>
          <p:cNvSpPr/>
          <p:nvPr>
            <p:ph idx="2" type="sldImg"/>
          </p:nvPr>
        </p:nvSpPr>
        <p:spPr>
          <a:xfrm>
            <a:off x="345859" y="586509"/>
            <a:ext cx="5530306" cy="293254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ec56e007ae_1_17:notes"/>
          <p:cNvSpPr txBox="1"/>
          <p:nvPr>
            <p:ph idx="1" type="body"/>
          </p:nvPr>
        </p:nvSpPr>
        <p:spPr>
          <a:xfrm>
            <a:off x="622119" y="3714558"/>
            <a:ext cx="4976949" cy="3519055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c5a05f285_0_12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c5a05f285_0_12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f50a17c3f_0_4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f50a17c3f_0_4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f50a17c3f_0_38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f50a17c3f_0_38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f50a17c3f_0_45:notes"/>
          <p:cNvSpPr/>
          <p:nvPr>
            <p:ph idx="2" type="sldImg"/>
          </p:nvPr>
        </p:nvSpPr>
        <p:spPr>
          <a:xfrm>
            <a:off x="345859" y="586509"/>
            <a:ext cx="55302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ef50a17c3f_0_45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26.png"/><Relationship Id="rId6" Type="http://schemas.openxmlformats.org/officeDocument/2006/relationships/image" Target="../media/image39.png"/><Relationship Id="rId7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535670" y="4819345"/>
            <a:ext cx="3761400" cy="87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9775" spcFirstLastPara="1" rIns="79775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784100" y="1189175"/>
            <a:ext cx="55758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INDEPENDENT STUDY PROJECT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Prediction of Community Growth Patterns Using Census Data and Road Network Characteristics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46500" y="4512950"/>
            <a:ext cx="200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Dane Sheppard</a:t>
            </a:r>
            <a:endParaRPr sz="1800">
              <a:solidFill>
                <a:schemeClr val="dk2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877375" y="4512950"/>
            <a:ext cx="304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Presented on July 30, 2024</a:t>
            </a:r>
            <a:endParaRPr sz="1800">
              <a:solidFill>
                <a:schemeClr val="dk2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Preprocessing Methodology</a:t>
            </a: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Census cleanup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3" name="Google Shape;133;p22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22"/>
          <p:cNvSpPr txBox="1"/>
          <p:nvPr/>
        </p:nvSpPr>
        <p:spPr>
          <a:xfrm>
            <a:off x="1051500" y="1029000"/>
            <a:ext cx="7365300" cy="3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Census Data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Regex cleanup</a:t>
            </a:r>
            <a:b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Matching across years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■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Unifying feature names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■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Reformatting community names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38" y="1803249"/>
            <a:ext cx="8425925" cy="3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875" y="3374650"/>
            <a:ext cx="8588251" cy="12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Preprocessing Methodology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Census cleanup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2" name="Google Shape;142;p23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3"/>
          <p:cNvSpPr txBox="1"/>
          <p:nvPr/>
        </p:nvSpPr>
        <p:spPr>
          <a:xfrm>
            <a:off x="889350" y="1018250"/>
            <a:ext cx="7365300" cy="3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Census Data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Trimming datasets for identical community lists</a:t>
            </a:r>
            <a:b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Selecting features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50" y="1704946"/>
            <a:ext cx="8416799" cy="117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600" y="2917000"/>
            <a:ext cx="3456326" cy="21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8050" y="2927760"/>
            <a:ext cx="3456326" cy="21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238" y="152400"/>
            <a:ext cx="6463519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Preprocessing Methodology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Geospatial Data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7" name="Google Shape;157;p25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5"/>
          <p:cNvSpPr txBox="1"/>
          <p:nvPr/>
        </p:nvSpPr>
        <p:spPr>
          <a:xfrm>
            <a:off x="1051500" y="968425"/>
            <a:ext cx="73653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Use </a:t>
            </a: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OSMNX to extract network characteristics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775" y="1458250"/>
            <a:ext cx="778192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/>
        </p:nvSpPr>
        <p:spPr>
          <a:xfrm>
            <a:off x="459675" y="1603300"/>
            <a:ext cx="3389700" cy="18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Distributions of road network </a:t>
            </a:r>
            <a:b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characteristics for New Brunswick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25" y="605488"/>
            <a:ext cx="4989827" cy="3807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Initial Scope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Predicting New Brunswick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1" name="Google Shape;171;p27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7"/>
          <p:cNvSpPr txBox="1"/>
          <p:nvPr/>
        </p:nvSpPr>
        <p:spPr>
          <a:xfrm>
            <a:off x="287500" y="968425"/>
            <a:ext cx="35022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Random Forest Regressor 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All numerical data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Train on all selected features from 2016 data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Predict ‘Population, 2021’ value from 2021 dataset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Four scenarios: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Census only (NB)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Network only (NB)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Census + network characteristics (NB)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Predict NL with NB model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050" y="1548324"/>
            <a:ext cx="4540675" cy="26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Initial Scope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Predicting NB, Census only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9" name="Google Shape;179;p28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79" y="1097561"/>
            <a:ext cx="4833963" cy="390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481" y="1951713"/>
            <a:ext cx="4036350" cy="2198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Initial Scope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Predicting NB, Road Network Only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7" name="Google Shape;187;p29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013" y="1073786"/>
            <a:ext cx="4833963" cy="390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Initial Scope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Predicting NB, Combined Dataset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4" name="Google Shape;194;p30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463" y="1032986"/>
            <a:ext cx="5057069" cy="390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Initial Scope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Predicting NL with NB Model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1" name="Google Shape;201;p31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625" y="1030736"/>
            <a:ext cx="5208752" cy="390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1051497" y="925236"/>
            <a:ext cx="7041000" cy="6975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4"/>
          <p:cNvSpPr txBox="1"/>
          <p:nvPr/>
        </p:nvSpPr>
        <p:spPr>
          <a:xfrm>
            <a:off x="1051500" y="1115038"/>
            <a:ext cx="5096400" cy="3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Introduction and research questions</a:t>
            </a:r>
            <a:b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Dataset and exploratory data analysis</a:t>
            </a:r>
            <a:b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Preprocessing methodology</a:t>
            </a:r>
            <a:b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Initial scope: predicting New Brunswick</a:t>
            </a:r>
            <a:b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Expanded scope: Canada</a:t>
            </a:r>
            <a:b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Conclusions and future work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425" y="1955974"/>
            <a:ext cx="2835124" cy="212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Expanding Scope</a:t>
            </a: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Coast to Coast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8" name="Google Shape;208;p32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32"/>
          <p:cNvSpPr txBox="1"/>
          <p:nvPr/>
        </p:nvSpPr>
        <p:spPr>
          <a:xfrm>
            <a:off x="1051500" y="1029000"/>
            <a:ext cx="7365300" cy="3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Functionalize the entire process carried out for analysis up to this point. Provincial datasets are easier to work with, and we will avoid the road network characteristics for scaleup. 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Three main workhorse scripts: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censusProcessing.py, which ingests the 2016 and 2021 data for a given province =&gt; output to /processedData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dataAssembly.py, which assembles the provincial datasets from /processedData into a single dataframe for each year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popGrowthModelTraining.py, which trains and tunes models for the full dataset, a subset of communities &lt;100k, and an additional subset of communities &lt;30k.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Expanding Scope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Census Processing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5" name="Google Shape;215;p33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4536"/>
            <a:ext cx="8839202" cy="2725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Expanding Scope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Data Assembly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2" name="Google Shape;222;p34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600" y="1093386"/>
            <a:ext cx="6601190" cy="390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Expanding Scope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Training the model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9" name="Google Shape;229;p35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925225"/>
            <a:ext cx="5611025" cy="17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825" y="1886650"/>
            <a:ext cx="5316050" cy="18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325" y="3438420"/>
            <a:ext cx="4219574" cy="1502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Expanding Scope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Coast to Coast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8" name="Google Shape;238;p36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36"/>
          <p:cNvSpPr txBox="1"/>
          <p:nvPr/>
        </p:nvSpPr>
        <p:spPr>
          <a:xfrm>
            <a:off x="1051500" y="1029000"/>
            <a:ext cx="2813700" cy="26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Single-threaded hyperparameter tuning (~175 fits), one model for full population</a:t>
            </a:r>
            <a:b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Multithreaded hyperparameter tuning (8 cores), for full, &lt;100k, &lt;30k models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300" y="1029000"/>
            <a:ext cx="3832126" cy="18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2350" y="2995525"/>
            <a:ext cx="3776036" cy="19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Expanding Scope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Training Results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7" name="Google Shape;247;p37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200" y="1032474"/>
            <a:ext cx="5208752" cy="390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875" y="749875"/>
            <a:ext cx="4379525" cy="43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8774" y="1338925"/>
            <a:ext cx="1480425" cy="49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8774" y="2498049"/>
            <a:ext cx="1458562" cy="49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8775" y="3657175"/>
            <a:ext cx="1356775" cy="466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Expanding Scope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Results, Predicting ON (Full Model)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8" name="Google Shape;258;p38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063" y="925236"/>
            <a:ext cx="6509880" cy="390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Expanding Scope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Results, Predicting ON (&lt;100k)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5" name="Google Shape;265;p39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6" name="Google Shape;2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063" y="925236"/>
            <a:ext cx="6509880" cy="390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Expanding Scope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Results, Predicting ON (&lt;30k)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2" name="Google Shape;272;p40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3" name="Google Shape;2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063" y="925236"/>
            <a:ext cx="6509880" cy="390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Expanding Scope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Results, Predicting NB (Full)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9" name="Google Shape;279;p41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063" y="925236"/>
            <a:ext cx="6509880" cy="390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1" name="Google Shape;71;p15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5"/>
          <p:cNvSpPr txBox="1"/>
          <p:nvPr/>
        </p:nvSpPr>
        <p:spPr>
          <a:xfrm>
            <a:off x="690300" y="1072025"/>
            <a:ext cx="7938900" cy="3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Predicting how populations change over time is important for community planning 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Current methods are often labour intensive and require considerable expertise to execute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Population studies often commissioned via Request for Proposal process, which is time consuming and expensive for the community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Can we use HPC to help?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Expanding Scope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Results, Predicting NB (&lt;100k)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6" name="Google Shape;286;p42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813" y="925236"/>
            <a:ext cx="6509880" cy="390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Expanding Scope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Results, Predicting NB (&lt;30k)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3" name="Google Shape;293;p43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050" y="925236"/>
            <a:ext cx="6509880" cy="390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Expanding Scope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Comparing Ontario R</a:t>
            </a:r>
            <a:r>
              <a:rPr b="1" baseline="30000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baseline="30000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0" name="Google Shape;300;p44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1" name="Google Shape;3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38" y="1030736"/>
            <a:ext cx="7813128" cy="390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Expanding Scope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Comparing R</a:t>
            </a:r>
            <a:r>
              <a:rPr b="1" baseline="30000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Across Provinces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7" name="Google Shape;307;p45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38" y="968436"/>
            <a:ext cx="7813130" cy="390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Conclusions and Future Work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4" name="Google Shape;314;p46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46"/>
          <p:cNvSpPr txBox="1"/>
          <p:nvPr/>
        </p:nvSpPr>
        <p:spPr>
          <a:xfrm>
            <a:off x="448925" y="1039775"/>
            <a:ext cx="8092500" cy="3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Conclusions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Dataset heavily weighted to smaller communities, so the model tends to underestimate growth in larger communities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RQ1 &amp; RQ3, predictive capability good, and seems scaleable, with some limitations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RQ2: Road network characteristics largely superfluous when working with full census data files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Future work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Recursive feature elimination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Explore other road network characteristics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Explore machine vision applications to predict how the map of a community might change in accordance with population change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Questions?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1" name="Google Shape;321;p47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47"/>
          <p:cNvSpPr txBox="1"/>
          <p:nvPr/>
        </p:nvSpPr>
        <p:spPr>
          <a:xfrm>
            <a:off x="977100" y="1050525"/>
            <a:ext cx="7365300" cy="3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3" name="Google Shape;3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388" y="1219200"/>
            <a:ext cx="599122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7"/>
          <p:cNvSpPr txBox="1"/>
          <p:nvPr/>
        </p:nvSpPr>
        <p:spPr>
          <a:xfrm>
            <a:off x="3991050" y="4084950"/>
            <a:ext cx="133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xkcd, October 9, 2020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Research Questions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8" name="Google Shape;78;p16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6"/>
          <p:cNvSpPr txBox="1"/>
          <p:nvPr/>
        </p:nvSpPr>
        <p:spPr>
          <a:xfrm>
            <a:off x="671750" y="1072025"/>
            <a:ext cx="7938900" cy="3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Can census data from different census years be used to train a model to predict population change over time within a limited geographical scope (eg. provincial scale)?</a:t>
            </a:r>
            <a:b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Does the inclusion of geospatial characteristics ( road network characteristics, building density, population density, etc.) improve the prediction capability of the model from research question 1?</a:t>
            </a:r>
            <a:b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Do prediction capabilities persist when geographical scope is expanded to several provinces, or to a Canada-wide analysis?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Dataset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Statistics Canada and OSMNX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5" name="Google Shape;85;p17"/>
          <p:cNvCxnSpPr/>
          <p:nvPr/>
        </p:nvCxnSpPr>
        <p:spPr>
          <a:xfrm>
            <a:off x="1051497" y="925236"/>
            <a:ext cx="7041000" cy="6975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7"/>
          <p:cNvSpPr txBox="1"/>
          <p:nvPr/>
        </p:nvSpPr>
        <p:spPr>
          <a:xfrm>
            <a:off x="1051500" y="1029000"/>
            <a:ext cx="5493000" cy="3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Census Data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2011 - No API available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2016 - API available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2021 - Different API available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Direct downloads easier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OSMNX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Python library built on top of NetworkX, a library for network analysis. OSMNX lets road networks be downloaded in NetworkX format</a:t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498" y="1199725"/>
            <a:ext cx="3869449" cy="16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2350" y="2899500"/>
            <a:ext cx="1870575" cy="216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Exploratory Data Analysis</a:t>
            </a: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The perils of government data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4" name="Google Shape;94;p18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8"/>
          <p:cNvSpPr txBox="1"/>
          <p:nvPr/>
        </p:nvSpPr>
        <p:spPr>
          <a:xfrm>
            <a:off x="977100" y="1086800"/>
            <a:ext cx="7365300" cy="3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450" y="1086799"/>
            <a:ext cx="3347800" cy="35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675" y="1029000"/>
            <a:ext cx="3623799" cy="197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2650" y="3213100"/>
            <a:ext cx="1863325" cy="17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1390250" y="4681800"/>
            <a:ext cx="13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2021 Data</a:t>
            </a:r>
            <a:endParaRPr>
              <a:solidFill>
                <a:schemeClr val="dk2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4773600" y="3105525"/>
            <a:ext cx="13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2016 Data</a:t>
            </a:r>
            <a:endParaRPr>
              <a:solidFill>
                <a:schemeClr val="dk2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5326950" y="4494800"/>
            <a:ext cx="13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2011 Data</a:t>
            </a:r>
            <a:endParaRPr>
              <a:solidFill>
                <a:schemeClr val="dk2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Exploratory Data Analysis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The perils of government data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7" name="Google Shape;107;p19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9"/>
          <p:cNvSpPr txBox="1"/>
          <p:nvPr/>
        </p:nvSpPr>
        <p:spPr>
          <a:xfrm>
            <a:off x="368000" y="3289375"/>
            <a:ext cx="8619000" cy="15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Node connectivity</a:t>
            </a:r>
            <a:r>
              <a:rPr lang="en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 - The </a:t>
            </a:r>
            <a:r>
              <a:rPr lang="en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minimum</a:t>
            </a:r>
            <a:r>
              <a:rPr lang="en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 number of nodes that must be removed to disconnect the network. Useful for understanding how robust a road network is to node failure.</a:t>
            </a:r>
            <a:endParaRPr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Betweenness Centrality</a:t>
            </a:r>
            <a:r>
              <a:rPr lang="en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 - The sum of the fraction of all-paris shorts paths that pass through the node. Allows us to </a:t>
            </a:r>
            <a:r>
              <a:rPr lang="en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understand</a:t>
            </a:r>
            <a:r>
              <a:rPr lang="en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 how important a node is in the network, and can be used to identify key nodes.</a:t>
            </a:r>
            <a:endParaRPr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Average node degree</a:t>
            </a:r>
            <a:r>
              <a:rPr lang="en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 - The average number of edges </a:t>
            </a:r>
            <a:r>
              <a:rPr lang="en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connected</a:t>
            </a:r>
            <a:r>
              <a:rPr lang="en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 to a node. Helps in understanding how well-connected a network is overall.</a:t>
            </a:r>
            <a:endParaRPr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088" y="1050600"/>
            <a:ext cx="5549624" cy="21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6453700" y="1547075"/>
            <a:ext cx="23073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Computation time: ~1 h, </a:t>
            </a:r>
            <a:b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Preprocessing Methodology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Pivoting the Census Data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6" name="Google Shape;116;p20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225" y="968425"/>
            <a:ext cx="6553525" cy="3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2288950" y="4629075"/>
            <a:ext cx="434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Source: https://pandas.pydata.org/docs/user_guide/reshaping.html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0" y="264319"/>
            <a:ext cx="931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82701"/>
                </a:solidFill>
                <a:latin typeface="Open Sans"/>
                <a:ea typeface="Open Sans"/>
                <a:cs typeface="Open Sans"/>
                <a:sym typeface="Open Sans"/>
              </a:rPr>
              <a:t>Preprocessing Methodology </a:t>
            </a: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Pivoting the Census Data</a:t>
            </a:r>
            <a:endParaRPr b="1"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4" name="Google Shape;124;p21"/>
          <p:cNvCxnSpPr/>
          <p:nvPr/>
        </p:nvCxnSpPr>
        <p:spPr>
          <a:xfrm>
            <a:off x="1051497" y="925236"/>
            <a:ext cx="7041000" cy="6900"/>
          </a:xfrm>
          <a:prstGeom prst="straightConnector1">
            <a:avLst/>
          </a:prstGeom>
          <a:noFill/>
          <a:ln cap="flat" cmpd="sng" w="9525">
            <a:solidFill>
              <a:srgbClr val="54545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25" y="992052"/>
            <a:ext cx="4025975" cy="31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95644">
            <a:off x="4395350" y="1476211"/>
            <a:ext cx="7334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8400" y="2424775"/>
            <a:ext cx="4628225" cy="19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